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64" r:id="rId6"/>
    <p:sldId id="267" r:id="rId7"/>
    <p:sldId id="268" r:id="rId8"/>
    <p:sldId id="259" r:id="rId9"/>
    <p:sldId id="265" r:id="rId10"/>
    <p:sldId id="266" r:id="rId11"/>
    <p:sldId id="269" r:id="rId12"/>
    <p:sldId id="260" r:id="rId13"/>
    <p:sldId id="270" r:id="rId14"/>
    <p:sldId id="271" r:id="rId15"/>
    <p:sldId id="272" r:id="rId16"/>
    <p:sldId id="261" r:id="rId17"/>
    <p:sldId id="273" r:id="rId18"/>
    <p:sldId id="274" r:id="rId19"/>
    <p:sldId id="262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>
      <p:cViewPr varScale="1">
        <p:scale>
          <a:sx n="70" d="100"/>
          <a:sy n="70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3BF71-38B7-8642-BFCE-EDAE9BD0CBAF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025CB-9D18-264E-A945-2D020344C9DA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FB6C-7E96-8F41-8872-189CA1C59F84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81CDE-9BE7-C544-8ACB-7077DFC4270F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BA285-9698-1B45-8319-D90A8C63F150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6CD42-43FF-B740-998F-DCC3802C4CE3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FFBD-2EE4-8547-BBAE-A1AC91C8D77E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2352-D7AC-F242-9256-A4477BCBF354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FC6A-9AE6-404D-9FDD-168B477B9C90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CDFD-B4CF-A241-8D71-E814B10BEAF4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26A7B589-FD4B-7E46-869A-CBADC5FC564E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92E-5FF9-8143-81B3-CCB531513398}" type="datetimeFigureOut">
              <a:rPr lang="en-US" dirty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DSD</a:t>
            </a:r>
            <a:r>
              <a:rPr lang="zh-TW" altLang="en-US" dirty="0" smtClean="0"/>
              <a:t> </a:t>
            </a:r>
            <a:r>
              <a:rPr lang="en-US" altLang="zh-TW" dirty="0" smtClean="0"/>
              <a:t>Final Project </a:t>
            </a:r>
            <a:br>
              <a:rPr lang="en-US" altLang="zh-TW" dirty="0" smtClean="0"/>
            </a:br>
            <a:r>
              <a:rPr lang="en-US" altLang="zh-TW" dirty="0" smtClean="0"/>
              <a:t>Presentation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303324" y="3539830"/>
            <a:ext cx="8561746" cy="977621"/>
          </a:xfrm>
        </p:spPr>
        <p:txBody>
          <a:bodyPr>
            <a:noAutofit/>
          </a:bodyPr>
          <a:lstStyle/>
          <a:p>
            <a:r>
              <a:rPr lang="en-US" altLang="zh-TW" sz="2000" dirty="0" smtClean="0">
                <a:solidFill>
                  <a:schemeClr val="accent1">
                    <a:lumMod val="50000"/>
                  </a:schemeClr>
                </a:solidFill>
              </a:rPr>
              <a:t>Group 8</a:t>
            </a:r>
          </a:p>
          <a:p>
            <a:r>
              <a:rPr lang="en-US" altLang="zh-TW" sz="2000" dirty="0" smtClean="0">
                <a:solidFill>
                  <a:schemeClr val="accent1">
                    <a:lumMod val="50000"/>
                  </a:schemeClr>
                </a:solidFill>
              </a:rPr>
              <a:t>Member: </a:t>
            </a:r>
            <a:r>
              <a:rPr lang="zh-TW" altLang="en-US" sz="2000" dirty="0" smtClean="0">
                <a:solidFill>
                  <a:schemeClr val="accent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陳柏帆 洪鈺萌 林志皓</a:t>
            </a:r>
            <a:endParaRPr lang="zh-TW" altLang="en-US" sz="2000" dirty="0">
              <a:solidFill>
                <a:schemeClr val="accent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631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3934451" cy="1211213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Finite State Machine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4696" y="2015732"/>
            <a:ext cx="3235711" cy="3608691"/>
          </a:xfrm>
        </p:spPr>
        <p:txBody>
          <a:bodyPr/>
          <a:lstStyle/>
          <a:p>
            <a:r>
              <a:rPr lang="en-US" altLang="zh-TW" dirty="0" smtClean="0"/>
              <a:t>Only </a:t>
            </a:r>
            <a:r>
              <a:rPr lang="en-US" altLang="zh-TW" sz="3200" b="1" dirty="0" smtClean="0">
                <a:solidFill>
                  <a:schemeClr val="accent2"/>
                </a:solidFill>
              </a:rPr>
              <a:t>3</a:t>
            </a:r>
            <a:r>
              <a:rPr lang="en-US" altLang="zh-TW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/>
              <a:t>states !</a:t>
            </a:r>
          </a:p>
          <a:p>
            <a:r>
              <a:rPr lang="en-US" altLang="zh-TW" dirty="0" smtClean="0"/>
              <a:t>If hit, processor can get data from cache in the cycle of request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en-US" altLang="zh-TW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  Reduce total cycle</a:t>
            </a:r>
            <a:r>
              <a:rPr lang="en-US" altLang="zh-TW" b="1" dirty="0" smtClean="0">
                <a:solidFill>
                  <a:schemeClr val="accent2"/>
                </a:solidFill>
              </a:rPr>
              <a:t> 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6458309" y="1207698"/>
            <a:ext cx="4432643" cy="3826841"/>
            <a:chOff x="6622211" y="560716"/>
            <a:chExt cx="4432643" cy="3826841"/>
          </a:xfrm>
        </p:grpSpPr>
        <p:sp>
          <p:nvSpPr>
            <p:cNvPr id="4" name="橢圓 3"/>
            <p:cNvSpPr/>
            <p:nvPr/>
          </p:nvSpPr>
          <p:spPr>
            <a:xfrm>
              <a:off x="7996687" y="560716"/>
              <a:ext cx="1302588" cy="1293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橢圓 4"/>
            <p:cNvSpPr/>
            <p:nvPr/>
          </p:nvSpPr>
          <p:spPr>
            <a:xfrm>
              <a:off x="6622211" y="3094519"/>
              <a:ext cx="1302588" cy="1293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橢圓 5"/>
            <p:cNvSpPr/>
            <p:nvPr/>
          </p:nvSpPr>
          <p:spPr>
            <a:xfrm>
              <a:off x="9752266" y="3094519"/>
              <a:ext cx="1302588" cy="1293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682596" y="3462817"/>
              <a:ext cx="1302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Read from</a:t>
              </a:r>
            </a:p>
            <a:p>
              <a:r>
                <a:rPr lang="en-US" altLang="zh-TW" dirty="0" smtClean="0">
                  <a:solidFill>
                    <a:schemeClr val="bg1"/>
                  </a:solidFill>
                </a:rPr>
                <a:t>memory 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8117456" y="872914"/>
              <a:ext cx="1061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dirty="0" smtClean="0">
                  <a:solidFill>
                    <a:schemeClr val="bg1"/>
                  </a:solidFill>
                </a:rPr>
                <a:t>Idle</a:t>
              </a:r>
              <a:endParaRPr lang="zh-TW" alt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9950673" y="3352589"/>
              <a:ext cx="1022127" cy="839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Write</a:t>
              </a:r>
            </a:p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Back</a:t>
              </a:r>
              <a:endParaRPr lang="zh-TW" alt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直線單箭頭接點 10"/>
            <p:cNvCxnSpPr>
              <a:stCxn id="4" idx="5"/>
            </p:cNvCxnSpPr>
            <p:nvPr/>
          </p:nvCxnSpPr>
          <p:spPr>
            <a:xfrm>
              <a:off x="9108515" y="1664393"/>
              <a:ext cx="1018896" cy="1354852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6" idx="2"/>
              <a:endCxn id="7" idx="3"/>
            </p:cNvCxnSpPr>
            <p:nvPr/>
          </p:nvCxnSpPr>
          <p:spPr>
            <a:xfrm flipH="1">
              <a:off x="7985184" y="3741038"/>
              <a:ext cx="1767082" cy="4494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>
              <a:off x="7651630" y="1779684"/>
              <a:ext cx="776157" cy="1314835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5" idx="0"/>
            </p:cNvCxnSpPr>
            <p:nvPr/>
          </p:nvCxnSpPr>
          <p:spPr>
            <a:xfrm flipV="1">
              <a:off x="7273505" y="1737323"/>
              <a:ext cx="843951" cy="1357196"/>
            </a:xfrm>
            <a:prstGeom prst="straightConnector1">
              <a:avLst/>
            </a:prstGeom>
            <a:ln w="28575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弧形向右箭號 31"/>
          <p:cNvSpPr/>
          <p:nvPr/>
        </p:nvSpPr>
        <p:spPr>
          <a:xfrm rot="6121280">
            <a:off x="8056367" y="471259"/>
            <a:ext cx="595706" cy="851426"/>
          </a:xfrm>
          <a:prstGeom prst="curvedRightArrow">
            <a:avLst>
              <a:gd name="adj1" fmla="val 18955"/>
              <a:gd name="adj2" fmla="val 47142"/>
              <a:gd name="adj3" fmla="val 26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弧形向右箭號 32"/>
          <p:cNvSpPr/>
          <p:nvPr/>
        </p:nvSpPr>
        <p:spPr>
          <a:xfrm rot="21204118">
            <a:off x="5935786" y="4481504"/>
            <a:ext cx="595706" cy="851426"/>
          </a:xfrm>
          <a:prstGeom prst="curvedRightArrow">
            <a:avLst>
              <a:gd name="adj1" fmla="val 18955"/>
              <a:gd name="adj2" fmla="val 47142"/>
              <a:gd name="adj3" fmla="val 26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弧形向右箭號 33"/>
          <p:cNvSpPr/>
          <p:nvPr/>
        </p:nvSpPr>
        <p:spPr>
          <a:xfrm rot="12326683">
            <a:off x="10816043" y="4224851"/>
            <a:ext cx="595706" cy="851426"/>
          </a:xfrm>
          <a:prstGeom prst="curvedRightArrow">
            <a:avLst>
              <a:gd name="adj1" fmla="val 18955"/>
              <a:gd name="adj2" fmla="val 47142"/>
              <a:gd name="adj3" fmla="val 26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307410" y="4537886"/>
            <a:ext cx="11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Ready 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7920804" y="2933587"/>
            <a:ext cx="145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Read miss</a:t>
            </a:r>
          </a:p>
          <a:p>
            <a:r>
              <a:rPr lang="en-US" altLang="zh-TW" dirty="0" smtClean="0"/>
              <a:t>&amp; valid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800881" y="4896672"/>
            <a:ext cx="14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Not ready</a:t>
            </a:r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857223" y="661003"/>
            <a:ext cx="114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Write or Read hit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0890952" y="4988477"/>
            <a:ext cx="143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Not ready</a:t>
            </a:r>
            <a:endParaRPr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6629242" y="2755092"/>
            <a:ext cx="11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Ready 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9667442" y="2626590"/>
            <a:ext cx="1390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Need to</a:t>
            </a:r>
          </a:p>
          <a:p>
            <a:r>
              <a:rPr lang="en-US" altLang="zh-TW" dirty="0" smtClean="0"/>
              <a:t>Write 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829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696" y="966497"/>
            <a:ext cx="9520158" cy="1049235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Baseline Performance</a:t>
            </a:r>
            <a:endParaRPr lang="zh-TW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Cell Area : </a:t>
            </a:r>
            <a:r>
              <a:rPr lang="en-US" altLang="zh-TW" dirty="0" smtClean="0"/>
              <a:t>284158</a:t>
            </a:r>
            <a:endParaRPr lang="en-US" altLang="zh-TW" dirty="0" smtClean="0"/>
          </a:p>
          <a:p>
            <a:r>
              <a:rPr lang="en-US" altLang="zh-TW" dirty="0" smtClean="0"/>
              <a:t>Execution Time : </a:t>
            </a:r>
            <a:r>
              <a:rPr lang="en-US" altLang="zh-TW" dirty="0" smtClean="0"/>
              <a:t>9960.75</a:t>
            </a:r>
            <a:r>
              <a:rPr lang="en-US" altLang="zh-TW" dirty="0" smtClean="0"/>
              <a:t> </a:t>
            </a:r>
            <a:r>
              <a:rPr lang="en-US" altLang="zh-TW" dirty="0" smtClean="0"/>
              <a:t>(ns)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AT rate </a:t>
            </a:r>
            <a:r>
              <a:rPr lang="en-US" altLang="zh-TW" b="1" smtClean="0"/>
              <a:t>:</a:t>
            </a:r>
            <a:r>
              <a:rPr lang="en-US" altLang="zh-TW" sz="2800" b="1" smtClean="0">
                <a:solidFill>
                  <a:srgbClr val="00B050"/>
                </a:solidFill>
              </a:rPr>
              <a:t> </a:t>
            </a:r>
            <a:r>
              <a:rPr lang="en-US" altLang="zh-TW" sz="2800" b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2830426799</a:t>
            </a:r>
            <a:endParaRPr lang="zh-TW" alt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6344"/>
            <a:ext cx="12192000" cy="13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4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534696" y="1028806"/>
            <a:ext cx="1156746" cy="1049235"/>
          </a:xfrm>
        </p:spPr>
        <p:txBody>
          <a:bodyPr>
            <a:noAutofit/>
          </a:bodyPr>
          <a:lstStyle/>
          <a:p>
            <a:r>
              <a:rPr lang="en-US" altLang="zh-TW" sz="96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altLang="zh-TW" sz="9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TW" altLang="en-US" sz="9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96" y="2311727"/>
            <a:ext cx="689964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66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Extention</a:t>
            </a:r>
            <a:r>
              <a:rPr lang="en-US" altLang="zh-TW" sz="66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</a:t>
            </a:r>
          </a:p>
          <a:p>
            <a:r>
              <a:rPr lang="en-US" altLang="zh-TW" sz="66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Branch Prediction</a:t>
            </a:r>
            <a:endParaRPr lang="en-US" altLang="zh-TW" sz="66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012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50000"/>
                  </a:schemeClr>
                </a:solidFill>
              </a:rPr>
              <a:t>Finite State Machine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4696" y="2015733"/>
            <a:ext cx="9520158" cy="1125674"/>
          </a:xfrm>
        </p:spPr>
        <p:txBody>
          <a:bodyPr/>
          <a:lstStyle/>
          <a:p>
            <a:r>
              <a:rPr lang="en-US" altLang="zh-TW" dirty="0" smtClean="0"/>
              <a:t>Initially, the IDLE state is Strongly Not Taken</a:t>
            </a:r>
          </a:p>
          <a:p>
            <a:r>
              <a:rPr lang="en-US" altLang="zh-TW" dirty="0" smtClean="0"/>
              <a:t>If prediction wrongly two times in a row,  the state will go to Taken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327355" y="3510114"/>
            <a:ext cx="1784555" cy="17255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4000385" y="3510115"/>
            <a:ext cx="1784555" cy="17255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673415" y="3510115"/>
            <a:ext cx="1784555" cy="17255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9346445" y="3510115"/>
            <a:ext cx="1784555" cy="17255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4162617" y="3811263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Weakly</a:t>
            </a: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Not Taken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489587" y="3814119"/>
            <a:ext cx="1460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Strongly</a:t>
            </a: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Not Taken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835647" y="3995928"/>
            <a:ext cx="146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Weakly</a:t>
            </a: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Taken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508677" y="3995928"/>
            <a:ext cx="146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Strongly</a:t>
            </a:r>
          </a:p>
          <a:p>
            <a:pPr algn="ctr"/>
            <a:r>
              <a:rPr lang="en-US" altLang="zh-TW" sz="2400" b="1" dirty="0" smtClean="0">
                <a:solidFill>
                  <a:schemeClr val="bg1"/>
                </a:solidFill>
              </a:rPr>
              <a:t>Taken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弧形箭號 (下彎) 12"/>
          <p:cNvSpPr/>
          <p:nvPr/>
        </p:nvSpPr>
        <p:spPr>
          <a:xfrm flipH="1">
            <a:off x="2709123" y="3362127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弧形箭號 (下彎) 13"/>
          <p:cNvSpPr/>
          <p:nvPr/>
        </p:nvSpPr>
        <p:spPr>
          <a:xfrm flipH="1">
            <a:off x="5341479" y="3362127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弧形箭號 (下彎) 14"/>
          <p:cNvSpPr/>
          <p:nvPr/>
        </p:nvSpPr>
        <p:spPr>
          <a:xfrm flipH="1">
            <a:off x="8055183" y="3366207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弧形箭號 (下彎) 15"/>
          <p:cNvSpPr/>
          <p:nvPr/>
        </p:nvSpPr>
        <p:spPr>
          <a:xfrm rot="10800000" flipH="1">
            <a:off x="2294782" y="5194163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弧形箭號 (下彎) 16"/>
          <p:cNvSpPr/>
          <p:nvPr/>
        </p:nvSpPr>
        <p:spPr>
          <a:xfrm rot="10800000" flipH="1">
            <a:off x="5141598" y="5194163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弧形箭號 (下彎) 17"/>
          <p:cNvSpPr/>
          <p:nvPr/>
        </p:nvSpPr>
        <p:spPr>
          <a:xfrm rot="10800000" flipH="1">
            <a:off x="7814628" y="5135799"/>
            <a:ext cx="1694049" cy="304253"/>
          </a:xfrm>
          <a:prstGeom prst="curvedDownArrow">
            <a:avLst>
              <a:gd name="adj1" fmla="val 25000"/>
              <a:gd name="adj2" fmla="val 138705"/>
              <a:gd name="adj3" fmla="val 61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弧形向右箭號 18"/>
          <p:cNvSpPr/>
          <p:nvPr/>
        </p:nvSpPr>
        <p:spPr>
          <a:xfrm>
            <a:off x="266382" y="4017793"/>
            <a:ext cx="1151478" cy="1176370"/>
          </a:xfrm>
          <a:prstGeom prst="curvedRightArrow">
            <a:avLst>
              <a:gd name="adj1" fmla="val 6642"/>
              <a:gd name="adj2" fmla="val 50000"/>
              <a:gd name="adj3" fmla="val 17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弧形向右箭號 19"/>
          <p:cNvSpPr/>
          <p:nvPr/>
        </p:nvSpPr>
        <p:spPr>
          <a:xfrm rot="10995295">
            <a:off x="11039043" y="3714528"/>
            <a:ext cx="1151478" cy="1176370"/>
          </a:xfrm>
          <a:prstGeom prst="curvedRightArrow">
            <a:avLst>
              <a:gd name="adj1" fmla="val 6642"/>
              <a:gd name="adj2" fmla="val 50000"/>
              <a:gd name="adj3" fmla="val 17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58634" y="3484177"/>
            <a:ext cx="560439" cy="55955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3496726" y="3503582"/>
            <a:ext cx="560439" cy="55955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8377631" y="4701585"/>
            <a:ext cx="560439" cy="55955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1465694" y="4806821"/>
            <a:ext cx="560439" cy="55955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0" name="群組 29"/>
          <p:cNvGrpSpPr/>
          <p:nvPr/>
        </p:nvGrpSpPr>
        <p:grpSpPr>
          <a:xfrm>
            <a:off x="3024565" y="4797407"/>
            <a:ext cx="531582" cy="458301"/>
            <a:chOff x="3241262" y="4605978"/>
            <a:chExt cx="440781" cy="480620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3241262" y="4605978"/>
              <a:ext cx="438590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 flipH="1">
              <a:off x="3274142" y="4605978"/>
              <a:ext cx="407901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群組 31"/>
          <p:cNvGrpSpPr/>
          <p:nvPr/>
        </p:nvGrpSpPr>
        <p:grpSpPr>
          <a:xfrm>
            <a:off x="6116916" y="3575317"/>
            <a:ext cx="531582" cy="458301"/>
            <a:chOff x="3241262" y="4605978"/>
            <a:chExt cx="440781" cy="480620"/>
          </a:xfrm>
        </p:grpSpPr>
        <p:cxnSp>
          <p:nvCxnSpPr>
            <p:cNvPr id="33" name="直線接點 32"/>
            <p:cNvCxnSpPr/>
            <p:nvPr/>
          </p:nvCxnSpPr>
          <p:spPr>
            <a:xfrm>
              <a:off x="3241262" y="4605978"/>
              <a:ext cx="438590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 flipH="1">
              <a:off x="3274142" y="4605978"/>
              <a:ext cx="407901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/>
          <p:cNvGrpSpPr/>
          <p:nvPr/>
        </p:nvGrpSpPr>
        <p:grpSpPr>
          <a:xfrm>
            <a:off x="5722831" y="4834106"/>
            <a:ext cx="531582" cy="458301"/>
            <a:chOff x="3241262" y="4605978"/>
            <a:chExt cx="440781" cy="480620"/>
          </a:xfrm>
        </p:grpSpPr>
        <p:cxnSp>
          <p:nvCxnSpPr>
            <p:cNvPr id="36" name="直線接點 35"/>
            <p:cNvCxnSpPr/>
            <p:nvPr/>
          </p:nvCxnSpPr>
          <p:spPr>
            <a:xfrm>
              <a:off x="3241262" y="4605978"/>
              <a:ext cx="438590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3274142" y="4605978"/>
              <a:ext cx="407901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8745960" y="3604835"/>
            <a:ext cx="531582" cy="458301"/>
            <a:chOff x="3241262" y="4605978"/>
            <a:chExt cx="440781" cy="480620"/>
          </a:xfrm>
        </p:grpSpPr>
        <p:cxnSp>
          <p:nvCxnSpPr>
            <p:cNvPr id="39" name="直線接點 38"/>
            <p:cNvCxnSpPr/>
            <p:nvPr/>
          </p:nvCxnSpPr>
          <p:spPr>
            <a:xfrm>
              <a:off x="3241262" y="4605978"/>
              <a:ext cx="438590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H="1">
              <a:off x="3274142" y="4605978"/>
              <a:ext cx="407901" cy="4806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941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696" y="348264"/>
            <a:ext cx="9520158" cy="1049235"/>
          </a:xfrm>
        </p:spPr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50000"/>
                  </a:schemeClr>
                </a:solidFill>
              </a:rPr>
              <a:t>Overall Circuit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55" y="1828500"/>
            <a:ext cx="9464112" cy="50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Result</a:t>
            </a:r>
            <a:endParaRPr lang="zh-TW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Cannot predict two successive branch instructions </a:t>
            </a:r>
            <a:r>
              <a:rPr lang="en-US" altLang="zh-TW" dirty="0" smtClean="0"/>
              <a:t>effectively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1234568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0920"/>
            <a:ext cx="12186197" cy="17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30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612334" y="966497"/>
            <a:ext cx="1355153" cy="1049235"/>
          </a:xfrm>
        </p:spPr>
        <p:txBody>
          <a:bodyPr>
            <a:noAutofit/>
          </a:bodyPr>
          <a:lstStyle/>
          <a:p>
            <a:r>
              <a:rPr lang="en-US" altLang="zh-TW" sz="9600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r>
              <a:rPr lang="en-US" altLang="zh-TW" sz="9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TW" altLang="en-US" sz="9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96" y="2311727"/>
            <a:ext cx="655961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66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Extention</a:t>
            </a:r>
            <a:r>
              <a:rPr lang="en-US" altLang="zh-TW" sz="66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</a:t>
            </a:r>
          </a:p>
          <a:p>
            <a:r>
              <a:rPr lang="en-US" altLang="zh-TW" sz="66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Two Level Cache</a:t>
            </a:r>
            <a:endParaRPr lang="en-US" altLang="zh-TW" sz="66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575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50000"/>
                  </a:schemeClr>
                </a:solidFill>
              </a:rPr>
              <a:t>Implementation Details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Separate 2 L2 caches for I cache &amp; D cache</a:t>
            </a:r>
          </a:p>
          <a:p>
            <a:r>
              <a:rPr lang="en-US" altLang="zh-TW" dirty="0" smtClean="0"/>
              <a:t>Direct Map </a:t>
            </a:r>
          </a:p>
          <a:p>
            <a:r>
              <a:rPr lang="en-US" altLang="zh-TW" dirty="0" smtClean="0"/>
              <a:t>4 words/block, total 64 blocks(entries)</a:t>
            </a:r>
          </a:p>
          <a:p>
            <a:r>
              <a:rPr lang="en-US" altLang="zh-TW" dirty="0" smtClean="0"/>
              <a:t>FSM: 3 state</a:t>
            </a:r>
          </a:p>
          <a:p>
            <a:pPr marL="0" indent="0">
              <a:buNone/>
            </a:pP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53436"/>
              </p:ext>
            </p:extLst>
          </p:nvPr>
        </p:nvGraphicFramePr>
        <p:xfrm>
          <a:off x="0" y="5571885"/>
          <a:ext cx="12192000" cy="1286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606">
                  <a:extLst>
                    <a:ext uri="{9D8B030D-6E8A-4147-A177-3AD203B41FA5}">
                      <a16:colId xmlns:a16="http://schemas.microsoft.com/office/drawing/2014/main" xmlns="" val="2843825828"/>
                    </a:ext>
                  </a:extLst>
                </a:gridCol>
                <a:gridCol w="2566220">
                  <a:extLst>
                    <a:ext uri="{9D8B030D-6E8A-4147-A177-3AD203B41FA5}">
                      <a16:colId xmlns:a16="http://schemas.microsoft.com/office/drawing/2014/main" xmlns="" val="3814179628"/>
                    </a:ext>
                  </a:extLst>
                </a:gridCol>
                <a:gridCol w="8313174">
                  <a:extLst>
                    <a:ext uri="{9D8B030D-6E8A-4147-A177-3AD203B41FA5}">
                      <a16:colId xmlns:a16="http://schemas.microsoft.com/office/drawing/2014/main" xmlns="" val="813949561"/>
                    </a:ext>
                  </a:extLst>
                </a:gridCol>
              </a:tblGrid>
              <a:tr h="12861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Valid</a:t>
                      </a:r>
                      <a:endParaRPr lang="en-US" altLang="zh-TW" sz="2400" baseline="0" dirty="0" smtClean="0"/>
                    </a:p>
                    <a:p>
                      <a:pPr algn="ctr"/>
                      <a:endParaRPr lang="en-US" altLang="zh-TW" sz="2400" baseline="0" dirty="0" smtClean="0"/>
                    </a:p>
                    <a:p>
                      <a:pPr algn="ctr"/>
                      <a:r>
                        <a:rPr lang="en-US" altLang="zh-TW" sz="2400" baseline="0" dirty="0" smtClean="0"/>
                        <a:t>1 bit</a:t>
                      </a:r>
                      <a:endParaRPr lang="en-US" altLang="zh-TW" sz="18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Tag</a:t>
                      </a:r>
                    </a:p>
                    <a:p>
                      <a:pPr algn="ctr"/>
                      <a:endParaRPr lang="en-US" altLang="zh-TW" sz="2400" dirty="0" smtClean="0"/>
                    </a:p>
                    <a:p>
                      <a:pPr algn="ctr"/>
                      <a:r>
                        <a:rPr lang="en-US" altLang="zh-TW" sz="2400" dirty="0" smtClean="0"/>
                        <a:t>22 bits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Data</a:t>
                      </a:r>
                    </a:p>
                    <a:p>
                      <a:pPr algn="ctr"/>
                      <a:endParaRPr lang="en-US" altLang="zh-TW" sz="2400" dirty="0" smtClean="0"/>
                    </a:p>
                    <a:p>
                      <a:pPr algn="ctr"/>
                      <a:r>
                        <a:rPr lang="en-US" altLang="zh-TW" sz="2400" dirty="0" smtClean="0"/>
                        <a:t>128</a:t>
                      </a:r>
                      <a:r>
                        <a:rPr lang="en-US" altLang="zh-TW" sz="2400" baseline="0" dirty="0" smtClean="0"/>
                        <a:t> bits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5219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09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>
                <a:solidFill>
                  <a:schemeClr val="accent1">
                    <a:lumMod val="50000"/>
                  </a:schemeClr>
                </a:solidFill>
              </a:rPr>
              <a:t>Result</a:t>
            </a:r>
            <a:endParaRPr lang="zh-TW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8" y="1986627"/>
            <a:ext cx="5515897" cy="4136923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85" y="1986627"/>
            <a:ext cx="5515897" cy="413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5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534696" y="595223"/>
            <a:ext cx="1493176" cy="1420509"/>
          </a:xfrm>
        </p:spPr>
        <p:txBody>
          <a:bodyPr>
            <a:noAutofit/>
          </a:bodyPr>
          <a:lstStyle/>
          <a:p>
            <a:r>
              <a:rPr lang="en-US" altLang="zh-TW" sz="960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en-US" altLang="zh-TW" sz="9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TW" altLang="en-US" sz="9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96" y="2311727"/>
            <a:ext cx="1002069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66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Extention</a:t>
            </a:r>
            <a:r>
              <a:rPr lang="en-US" altLang="zh-TW" sz="66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– </a:t>
            </a:r>
          </a:p>
          <a:p>
            <a:r>
              <a:rPr lang="en-US" altLang="zh-TW" sz="66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Multiplication &amp; Division </a:t>
            </a:r>
            <a:endParaRPr lang="en-US" altLang="zh-TW" sz="66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788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lang="zh-TW" alt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MIPS pipeline  (baseline)</a:t>
            </a:r>
          </a:p>
          <a:p>
            <a:r>
              <a:rPr lang="en-US" altLang="zh-TW" dirty="0" smtClean="0"/>
              <a:t>Cache design</a:t>
            </a:r>
          </a:p>
          <a:p>
            <a:r>
              <a:rPr lang="en-US" altLang="zh-TW" dirty="0" smtClean="0"/>
              <a:t>Extention1 -- Branch Prediction</a:t>
            </a:r>
          </a:p>
          <a:p>
            <a:r>
              <a:rPr lang="en-US" altLang="zh-TW" dirty="0" smtClean="0"/>
              <a:t>Extention2 -- Tow Level Cache</a:t>
            </a:r>
          </a:p>
          <a:p>
            <a:r>
              <a:rPr lang="en-US" altLang="zh-TW" dirty="0" smtClean="0"/>
              <a:t>Extention3 --  Multiplication &amp; Division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1902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Implementation Details</a:t>
            </a:r>
            <a:endParaRPr lang="zh-TW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b="1" dirty="0" smtClean="0">
                <a:solidFill>
                  <a:schemeClr val="accent3">
                    <a:lumMod val="75000"/>
                  </a:schemeClr>
                </a:solidFill>
              </a:rPr>
              <a:t>Iterative</a:t>
            </a:r>
            <a:r>
              <a:rPr lang="en-US" altLang="zh-TW" dirty="0" smtClean="0"/>
              <a:t>, stall 32 cycles</a:t>
            </a:r>
            <a:r>
              <a:rPr lang="en-US" altLang="zh-TW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dirty="0" smtClean="0"/>
              <a:t>for each Multiplication/Division Instruction</a:t>
            </a:r>
          </a:p>
          <a:p>
            <a:r>
              <a:rPr lang="en-US" altLang="zh-TW" dirty="0" smtClean="0"/>
              <a:t>Record the position of Add/Subtract with </a:t>
            </a:r>
            <a:r>
              <a:rPr lang="en-US" altLang="zh-TW" sz="2400" b="1" dirty="0" smtClean="0">
                <a:solidFill>
                  <a:schemeClr val="accent3">
                    <a:lumMod val="75000"/>
                  </a:schemeClr>
                </a:solidFill>
              </a:rPr>
              <a:t>Counter</a:t>
            </a:r>
            <a:r>
              <a:rPr lang="en-US" altLang="zh-TW" sz="1800" dirty="0" smtClean="0"/>
              <a:t>, </a:t>
            </a:r>
          </a:p>
          <a:p>
            <a:r>
              <a:rPr lang="en-US" altLang="zh-TW" sz="1800" dirty="0" smtClean="0"/>
              <a:t>Thus determine when to stop “stalling”</a:t>
            </a:r>
          </a:p>
          <a:p>
            <a:endParaRPr lang="en-US" altLang="zh-TW" sz="1800" dirty="0"/>
          </a:p>
          <a:p>
            <a:r>
              <a:rPr lang="en-US" altLang="zh-TW" b="1" dirty="0" smtClean="0">
                <a:solidFill>
                  <a:schemeClr val="accent1">
                    <a:lumMod val="50000"/>
                  </a:schemeClr>
                </a:solidFill>
              </a:rPr>
              <a:t>Correctness Verification </a:t>
            </a:r>
            <a:r>
              <a:rPr lang="en-US" altLang="zh-TW" dirty="0" smtClean="0"/>
              <a:t>:</a:t>
            </a:r>
          </a:p>
          <a:p>
            <a:r>
              <a:rPr lang="en-US" altLang="zh-TW" sz="1600" dirty="0" smtClean="0"/>
              <a:t>Check data in D cache with monitoring </a:t>
            </a:r>
            <a:r>
              <a:rPr lang="en-US" altLang="zh-TW" sz="1600" dirty="0" err="1" smtClean="0"/>
              <a:t>nWave</a:t>
            </a:r>
            <a:endParaRPr lang="en-US" altLang="zh-TW" sz="1600" dirty="0" smtClean="0"/>
          </a:p>
          <a:p>
            <a:r>
              <a:rPr lang="en-US" altLang="zh-TW" sz="1600" dirty="0" smtClean="0"/>
              <a:t>Add some negative number for testing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0035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 smtClean="0">
                <a:solidFill>
                  <a:schemeClr val="accent1">
                    <a:lumMod val="50000"/>
                  </a:schemeClr>
                </a:solidFill>
              </a:rPr>
              <a:t>Result</a:t>
            </a:r>
            <a:endParaRPr lang="zh-TW" alt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383117"/>
              </p:ext>
            </p:extLst>
          </p:nvPr>
        </p:nvGraphicFramePr>
        <p:xfrm>
          <a:off x="0" y="2443828"/>
          <a:ext cx="12192000" cy="4414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20682642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94079362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99604025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810978082"/>
                    </a:ext>
                  </a:extLst>
                </a:gridCol>
              </a:tblGrid>
              <a:tr h="147139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Numbers to  be</a:t>
                      </a:r>
                    </a:p>
                    <a:p>
                      <a:r>
                        <a:rPr lang="en-US" altLang="zh-TW" dirty="0" smtClean="0"/>
                        <a:t>Multiplication/Division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4000" dirty="0" smtClean="0"/>
                        <a:t>-25</a:t>
                      </a:r>
                    </a:p>
                    <a:p>
                      <a:r>
                        <a:rPr lang="en-US" altLang="zh-TW" sz="4000" dirty="0" smtClean="0"/>
                        <a:t>-3</a:t>
                      </a:r>
                      <a:endParaRPr lang="zh-TW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-25</a:t>
                      </a:r>
                    </a:p>
                    <a:p>
                      <a:r>
                        <a:rPr lang="en-US" altLang="zh-TW" sz="3600" dirty="0" smtClean="0"/>
                        <a:t>3</a:t>
                      </a:r>
                      <a:endParaRPr lang="zh-TW" altLang="en-US" sz="3600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3600" dirty="0" smtClean="0"/>
                        <a:t>25</a:t>
                      </a:r>
                    </a:p>
                    <a:p>
                      <a:r>
                        <a:rPr lang="en-US" altLang="zh-TW" sz="3600" dirty="0" smtClean="0"/>
                        <a:t>-3</a:t>
                      </a:r>
                      <a:endParaRPr lang="zh-TW" altLang="en-US" sz="3600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4225058"/>
                  </a:ext>
                </a:extLst>
              </a:tr>
              <a:tr h="1471391">
                <a:tc>
                  <a:txBody>
                    <a:bodyPr/>
                    <a:lstStyle/>
                    <a:p>
                      <a:r>
                        <a:rPr lang="en-US" altLang="zh-TW" sz="3200" dirty="0" smtClean="0"/>
                        <a:t>Multiplication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6438602"/>
                  </a:ext>
                </a:extLst>
              </a:tr>
              <a:tr h="1471391">
                <a:tc>
                  <a:txBody>
                    <a:bodyPr/>
                    <a:lstStyle/>
                    <a:p>
                      <a:r>
                        <a:rPr lang="en-US" altLang="zh-TW" sz="4000" dirty="0" smtClean="0"/>
                        <a:t>Division</a:t>
                      </a:r>
                      <a:endParaRPr lang="zh-TW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4091067"/>
                  </a:ext>
                </a:extLst>
              </a:tr>
            </a:tbl>
          </a:graphicData>
        </a:graphic>
      </p:graphicFrame>
      <p:pic>
        <p:nvPicPr>
          <p:cNvPr id="5" name="圖片 4"/>
          <p:cNvPicPr/>
          <p:nvPr/>
        </p:nvPicPr>
        <p:blipFill rotWithShape="1">
          <a:blip r:embed="rId2"/>
          <a:srcRect l="65315" t="16416" r="26711" b="74657"/>
          <a:stretch/>
        </p:blipFill>
        <p:spPr>
          <a:xfrm>
            <a:off x="3067665" y="3959896"/>
            <a:ext cx="2993922" cy="1408515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 rotWithShape="1">
          <a:blip r:embed="rId3"/>
          <a:srcRect l="48028" t="17701" r="44030" b="72808"/>
          <a:stretch/>
        </p:blipFill>
        <p:spPr>
          <a:xfrm>
            <a:off x="6059128" y="3959895"/>
            <a:ext cx="3070124" cy="14085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53025" t="23266" r="42550" b="72541"/>
          <a:stretch/>
        </p:blipFill>
        <p:spPr>
          <a:xfrm>
            <a:off x="9163665" y="3959895"/>
            <a:ext cx="3028335" cy="1408517"/>
          </a:xfrm>
          <a:prstGeom prst="rect">
            <a:avLst/>
          </a:prstGeom>
        </p:spPr>
      </p:pic>
      <p:pic>
        <p:nvPicPr>
          <p:cNvPr id="8" name="圖片 7"/>
          <p:cNvPicPr/>
          <p:nvPr/>
        </p:nvPicPr>
        <p:blipFill rotWithShape="1">
          <a:blip r:embed="rId5"/>
          <a:srcRect l="27867" t="16404" r="65025" b="74658"/>
          <a:stretch/>
        </p:blipFill>
        <p:spPr>
          <a:xfrm>
            <a:off x="3067665" y="5471652"/>
            <a:ext cx="2993922" cy="1386348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 rotWithShape="1">
          <a:blip r:embed="rId6"/>
          <a:srcRect l="65788" t="17034" r="27236" b="73115"/>
          <a:stretch/>
        </p:blipFill>
        <p:spPr>
          <a:xfrm>
            <a:off x="6059128" y="5471652"/>
            <a:ext cx="3067665" cy="1386348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 rotWithShape="1">
          <a:blip r:embed="rId7"/>
          <a:srcRect l="42950" t="17643" r="49769" b="72500"/>
          <a:stretch/>
        </p:blipFill>
        <p:spPr>
          <a:xfrm>
            <a:off x="9163665" y="5471652"/>
            <a:ext cx="3028335" cy="13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2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34696" y="2613651"/>
            <a:ext cx="688682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MIPS Pipeline 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534696" y="664235"/>
            <a:ext cx="2467961" cy="1474192"/>
          </a:xfrm>
        </p:spPr>
        <p:txBody>
          <a:bodyPr>
            <a:noAutofit/>
          </a:bodyPr>
          <a:lstStyle/>
          <a:p>
            <a:r>
              <a:rPr lang="en-US" altLang="zh-TW" sz="9600" dirty="0" smtClean="0">
                <a:solidFill>
                  <a:schemeClr val="accent1">
                    <a:lumMod val="50000"/>
                  </a:schemeClr>
                </a:solidFill>
              </a:rPr>
              <a:t>1.</a:t>
            </a:r>
            <a:endParaRPr lang="zh-TW" altLang="en-US" sz="9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56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structure</a:t>
            </a:r>
            <a:endParaRPr lang="zh-TW" altLang="en-US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6" b="20683"/>
          <a:stretch/>
        </p:blipFill>
        <p:spPr>
          <a:xfrm rot="16200000">
            <a:off x="4960438" y="-1081487"/>
            <a:ext cx="6179576" cy="8283551"/>
          </a:xfrm>
        </p:spPr>
      </p:pic>
      <p:sp>
        <p:nvSpPr>
          <p:cNvPr id="3" name="文字方塊 2"/>
          <p:cNvSpPr txBox="1"/>
          <p:nvPr/>
        </p:nvSpPr>
        <p:spPr>
          <a:xfrm>
            <a:off x="1062874" y="5319080"/>
            <a:ext cx="2698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/>
              <a:t>Hand-drawn by</a:t>
            </a:r>
          </a:p>
          <a:p>
            <a:pPr algn="r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柏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帆</a:t>
            </a:r>
          </a:p>
        </p:txBody>
      </p:sp>
    </p:spTree>
    <p:extLst>
      <p:ext uri="{BB962C8B-B14F-4D97-AF65-F5344CB8AC3E}">
        <p14:creationId xmlns:p14="http://schemas.microsoft.com/office/powerpoint/2010/main" val="254138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696" y="741285"/>
            <a:ext cx="3925825" cy="1274447"/>
          </a:xfrm>
        </p:spPr>
        <p:txBody>
          <a:bodyPr>
            <a:no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50000"/>
                  </a:schemeClr>
                </a:solidFill>
              </a:rPr>
              <a:t>Instruction Fetch </a:t>
            </a:r>
            <a:endParaRPr lang="zh-TW" alt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4696" y="2015732"/>
            <a:ext cx="3925825" cy="3450613"/>
          </a:xfrm>
        </p:spPr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Select next Instruction address</a:t>
            </a:r>
          </a:p>
          <a:p>
            <a:r>
              <a:rPr lang="en-US" altLang="zh-TW" dirty="0" smtClean="0"/>
              <a:t>(jump/ branch</a:t>
            </a:r>
            <a:r>
              <a:rPr lang="en-US" altLang="zh-TW" dirty="0"/>
              <a:t>/</a:t>
            </a:r>
            <a:r>
              <a:rPr lang="en-US" altLang="zh-TW" dirty="0" smtClean="0"/>
              <a:t> PC+4)</a:t>
            </a:r>
          </a:p>
          <a:p>
            <a:r>
              <a:rPr lang="en-US" altLang="zh-TW" dirty="0" smtClean="0"/>
              <a:t>When next address is not PC+4 , we set a </a:t>
            </a:r>
            <a:r>
              <a:rPr lang="en-US" altLang="zh-TW" sz="2800" dirty="0" smtClean="0">
                <a:solidFill>
                  <a:schemeClr val="accent2">
                    <a:lumMod val="50000"/>
                  </a:schemeClr>
                </a:solidFill>
              </a:rPr>
              <a:t>“FLUSH” </a:t>
            </a:r>
          </a:p>
          <a:p>
            <a:pPr marL="0" indent="0">
              <a:buNone/>
            </a:pPr>
            <a:r>
              <a:rPr lang="en-US" altLang="zh-TW" sz="1600" dirty="0" smtClean="0"/>
              <a:t>	       (32’b0 for instruction)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854" y="138965"/>
            <a:ext cx="5848554" cy="597218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125418" y="905774"/>
            <a:ext cx="2061713" cy="19927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9445924" y="4399472"/>
            <a:ext cx="1673526" cy="1651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1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2959666" cy="1049235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accent1">
                    <a:lumMod val="50000"/>
                  </a:schemeClr>
                </a:solidFill>
              </a:rPr>
              <a:t>Instruction Decode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4696" y="2015732"/>
            <a:ext cx="2838896" cy="3450613"/>
          </a:xfrm>
        </p:spPr>
        <p:txBody>
          <a:bodyPr/>
          <a:lstStyle/>
          <a:p>
            <a:r>
              <a:rPr lang="en-US" altLang="zh-TW" dirty="0" smtClean="0"/>
              <a:t>Control unit</a:t>
            </a:r>
          </a:p>
          <a:p>
            <a:r>
              <a:rPr lang="en-US" altLang="zh-TW" dirty="0" smtClean="0"/>
              <a:t>Forwarding Unit</a:t>
            </a:r>
          </a:p>
          <a:p>
            <a:r>
              <a:rPr lang="en-US" altLang="zh-TW" dirty="0" smtClean="0"/>
              <a:t>Determine whether  Branch or not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62" y="52750"/>
            <a:ext cx="7513971" cy="6805250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8635041" y="5814205"/>
            <a:ext cx="1958197" cy="854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0748512" y="1164566"/>
            <a:ext cx="319179" cy="759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6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6070" y="398615"/>
            <a:ext cx="9520158" cy="1049235"/>
          </a:xfrm>
        </p:spPr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EX, MEM, WB</a:t>
            </a:r>
            <a:endParaRPr lang="zh-TW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26070" y="1681226"/>
            <a:ext cx="9520158" cy="3450613"/>
          </a:xfrm>
        </p:spPr>
        <p:txBody>
          <a:bodyPr/>
          <a:lstStyle/>
          <a:p>
            <a:r>
              <a:rPr lang="en-US" altLang="zh-TW" dirty="0" smtClean="0"/>
              <a:t>Select the data to be forward in MEM stage (from ALU or memory)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en-US" altLang="zh-TW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Simplified forwarding unit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5562"/>
            <a:ext cx="12192000" cy="419243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411419" y="3631720"/>
            <a:ext cx="1794294" cy="22601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37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534696" y="966497"/>
            <a:ext cx="1570813" cy="1049235"/>
          </a:xfrm>
        </p:spPr>
        <p:txBody>
          <a:bodyPr>
            <a:noAutofit/>
          </a:bodyPr>
          <a:lstStyle/>
          <a:p>
            <a:r>
              <a:rPr lang="en-US" altLang="zh-TW" sz="96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altLang="zh-TW" sz="9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zh-TW" altLang="en-US" sz="9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34696" y="2613651"/>
            <a:ext cx="297068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80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91453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solidFill>
                  <a:schemeClr val="accent1">
                    <a:lumMod val="50000"/>
                  </a:schemeClr>
                </a:solidFill>
              </a:rPr>
              <a:t>Structure</a:t>
            </a:r>
            <a:endParaRPr lang="zh-TW" alt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34696" y="2015732"/>
            <a:ext cx="4426157" cy="1408955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Direct-map( 4 words * 8 block)</a:t>
            </a:r>
          </a:p>
          <a:p>
            <a:r>
              <a:rPr lang="en-US" altLang="zh-TW" dirty="0" smtClean="0"/>
              <a:t>Write-back</a:t>
            </a:r>
          </a:p>
          <a:p>
            <a:r>
              <a:rPr lang="en-US" altLang="zh-TW" dirty="0" smtClean="0"/>
              <a:t>Valid bit (no dirty bit)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18137"/>
              </p:ext>
            </p:extLst>
          </p:nvPr>
        </p:nvGraphicFramePr>
        <p:xfrm>
          <a:off x="3" y="3776937"/>
          <a:ext cx="12192000" cy="95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616">
                  <a:extLst>
                    <a:ext uri="{9D8B030D-6E8A-4147-A177-3AD203B41FA5}">
                      <a16:colId xmlns:a16="http://schemas.microsoft.com/office/drawing/2014/main" xmlns="" val="4079325189"/>
                    </a:ext>
                  </a:extLst>
                </a:gridCol>
                <a:gridCol w="2542384">
                  <a:extLst>
                    <a:ext uri="{9D8B030D-6E8A-4147-A177-3AD203B41FA5}">
                      <a16:colId xmlns:a16="http://schemas.microsoft.com/office/drawing/2014/main" xmlns="" val="31701487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0304990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5285178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8704377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152133529"/>
                    </a:ext>
                  </a:extLst>
                </a:gridCol>
              </a:tblGrid>
              <a:tr h="958644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Valid</a:t>
                      </a:r>
                      <a:r>
                        <a:rPr lang="en-US" altLang="zh-TW" baseline="0" dirty="0" smtClean="0"/>
                        <a:t> bit</a:t>
                      </a:r>
                    </a:p>
                    <a:p>
                      <a:endParaRPr lang="en-US" altLang="zh-TW" baseline="0" dirty="0" smtClean="0"/>
                    </a:p>
                    <a:p>
                      <a:r>
                        <a:rPr lang="en-US" altLang="zh-TW" baseline="0" dirty="0" smtClean="0"/>
                        <a:t>1 bit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Tag</a:t>
                      </a:r>
                      <a:r>
                        <a:rPr lang="en-US" altLang="zh-TW" baseline="0" dirty="0" smtClean="0"/>
                        <a:t> </a:t>
                      </a:r>
                    </a:p>
                    <a:p>
                      <a:endParaRPr lang="en-US" altLang="zh-TW" baseline="0" dirty="0" smtClean="0"/>
                    </a:p>
                    <a:p>
                      <a:r>
                        <a:rPr lang="en-US" altLang="zh-TW" dirty="0" smtClean="0"/>
                        <a:t>25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1 </a:t>
                      </a:r>
                    </a:p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32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2 </a:t>
                      </a:r>
                    </a:p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32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3</a:t>
                      </a:r>
                    </a:p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32 bits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DATA 4</a:t>
                      </a:r>
                    </a:p>
                    <a:p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32 bits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2140800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483892" y="4838820"/>
            <a:ext cx="132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A block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1286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頹漬風材質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TM10001114[[fn=圖庫]]</Template>
  <TotalTime>444</TotalTime>
  <Words>383</Words>
  <Application>Microsoft Office PowerPoint</Application>
  <PresentationFormat>寬螢幕</PresentationFormat>
  <Paragraphs>138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新細明體</vt:lpstr>
      <vt:lpstr>標楷體</vt:lpstr>
      <vt:lpstr>Arial</vt:lpstr>
      <vt:lpstr>Palatino Linotype</vt:lpstr>
      <vt:lpstr>Wingdings</vt:lpstr>
      <vt:lpstr>Gallery</vt:lpstr>
      <vt:lpstr>DSD Final Project  Presentation</vt:lpstr>
      <vt:lpstr>Contents</vt:lpstr>
      <vt:lpstr>1.</vt:lpstr>
      <vt:lpstr>structure</vt:lpstr>
      <vt:lpstr>Instruction Fetch </vt:lpstr>
      <vt:lpstr>Instruction Decode</vt:lpstr>
      <vt:lpstr>EX, MEM, WB</vt:lpstr>
      <vt:lpstr>2.</vt:lpstr>
      <vt:lpstr>Structure</vt:lpstr>
      <vt:lpstr>Finite State Machine</vt:lpstr>
      <vt:lpstr>Baseline Performance</vt:lpstr>
      <vt:lpstr>3.</vt:lpstr>
      <vt:lpstr>Finite State Machine</vt:lpstr>
      <vt:lpstr>Overall Circuit</vt:lpstr>
      <vt:lpstr>Result</vt:lpstr>
      <vt:lpstr>4.</vt:lpstr>
      <vt:lpstr>Implementation Details</vt:lpstr>
      <vt:lpstr>Result</vt:lpstr>
      <vt:lpstr>5.</vt:lpstr>
      <vt:lpstr>Implementation Details</vt:lpstr>
      <vt:lpstr>Result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DSD Final Project  Presentation</dc:title>
  <dc:creator>ZHI HAO LIN</dc:creator>
  <cp:lastModifiedBy>brandon</cp:lastModifiedBy>
  <cp:revision>28</cp:revision>
  <dcterms:created xsi:type="dcterms:W3CDTF">2018-06-19T08:48:43Z</dcterms:created>
  <dcterms:modified xsi:type="dcterms:W3CDTF">2018-06-28T07:44:01Z</dcterms:modified>
</cp:coreProperties>
</file>